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88" r:id="rId3"/>
    <p:sldId id="289" r:id="rId4"/>
    <p:sldId id="291" r:id="rId5"/>
    <p:sldId id="292" r:id="rId6"/>
    <p:sldId id="261" r:id="rId7"/>
    <p:sldId id="284" r:id="rId8"/>
    <p:sldId id="285" r:id="rId9"/>
    <p:sldId id="257" r:id="rId10"/>
    <p:sldId id="293" r:id="rId11"/>
    <p:sldId id="294" r:id="rId12"/>
    <p:sldId id="29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3" autoAdjust="0"/>
    <p:restoredTop sz="94660"/>
  </p:normalViewPr>
  <p:slideViewPr>
    <p:cSldViewPr>
      <p:cViewPr varScale="1">
        <p:scale>
          <a:sx n="86" d="100"/>
          <a:sy n="86" d="100"/>
        </p:scale>
        <p:origin x="-12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 учете в ОДН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2013-2014 уч.г.</c:v>
                </c:pt>
                <c:pt idx="1">
                  <c:v>2014-2015уч. 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</c:v>
                </c:pt>
                <c:pt idx="1">
                  <c:v>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 т.ч. за преступление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2013-2014 уч.г.</c:v>
                </c:pt>
                <c:pt idx="1">
                  <c:v>2014-2015уч. Г.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2.4</c:v>
                </c:pt>
                <c:pt idx="1">
                  <c:v>5</c:v>
                </c:pt>
              </c:numCache>
            </c:numRef>
          </c:val>
        </c:ser>
        <c:shape val="box"/>
        <c:axId val="54071296"/>
        <c:axId val="54072832"/>
        <c:axId val="0"/>
      </c:bar3DChart>
      <c:catAx>
        <c:axId val="54071296"/>
        <c:scaling>
          <c:orientation val="minMax"/>
        </c:scaling>
        <c:axPos val="b"/>
        <c:tickLblPos val="nextTo"/>
        <c:crossAx val="54072832"/>
        <c:crosses val="autoZero"/>
        <c:auto val="1"/>
        <c:lblAlgn val="ctr"/>
        <c:lblOffset val="100"/>
      </c:catAx>
      <c:valAx>
        <c:axId val="54072832"/>
        <c:scaling>
          <c:orientation val="minMax"/>
        </c:scaling>
        <c:axPos val="l"/>
        <c:majorGridlines/>
        <c:numFmt formatCode="General" sourceLinked="1"/>
        <c:tickLblPos val="nextTo"/>
        <c:crossAx val="5407129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online/base/?req=doc;base=LAW;n=95509;dst=100036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2910185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Уголовная и административная ответственность несовершеннолетних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4509120"/>
            <a:ext cx="4496544" cy="694928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к  общешкольному родительскому собранию</a:t>
            </a:r>
          </a:p>
          <a:p>
            <a:endParaRPr lang="ru-RU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Социальный педагог Костина Е.С.</a:t>
            </a:r>
            <a:endParaRPr lang="ru-RU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115616" y="6381328"/>
            <a:ext cx="72712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Уголовный кодекс РФ (УК РФ) от 13.06.1996 N 63-ФЗ, дополнения и изменения 2003г., 2009г. 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Анализ правонарушений и преступлений среди </a:t>
            </a:r>
            <a:r>
              <a:rPr lang="ru-RU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невосершеннолетних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школы</a:t>
            </a:r>
            <a:endParaRPr lang="ru-RU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475656" y="234888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Родители обязаны: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- обеспечивать и защищать права и интересы своих детей;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- воспитывать детей, исключая пренебрежительное, жестокое, грубое, унижающее человеческое достоинство обращение;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- обеспечивать детям получение среднего образования;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- выполнять Устав образовательного учреждения;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- создавать благоприятные условия для выполнения домашних заданий и самообразования ребенка;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- несут ответственность за обеспечение ребенка необходимыми средствами обучения и воспитания;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- совместно со школой контролировать обучение ребенка, поведение его в школе и вне ее, в общественных местах;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- посещают родительские собрания;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rgbClr val="00B0F0"/>
                </a:solidFill>
              </a:rPr>
              <a:t>«</a:t>
            </a:r>
            <a:r>
              <a:rPr lang="ru-RU" b="1" i="1" dirty="0" smtClean="0">
                <a:solidFill>
                  <a:srgbClr val="00B0F0"/>
                </a:solidFill>
              </a:rPr>
              <a:t>Ребенок</a:t>
            </a:r>
            <a:r>
              <a:rPr lang="ru-RU" dirty="0" smtClean="0">
                <a:solidFill>
                  <a:srgbClr val="00B0F0"/>
                </a:solidFill>
              </a:rPr>
              <a:t> – зеркало семьи</a:t>
            </a:r>
            <a:r>
              <a:rPr lang="ru-RU" smtClean="0">
                <a:solidFill>
                  <a:srgbClr val="00B0F0"/>
                </a:solidFill>
              </a:rPr>
              <a:t>; </a:t>
            </a:r>
            <a:br>
              <a:rPr lang="ru-RU" smtClean="0">
                <a:solidFill>
                  <a:srgbClr val="00B0F0"/>
                </a:solidFill>
              </a:rPr>
            </a:br>
            <a:r>
              <a:rPr lang="ru-RU" smtClean="0">
                <a:solidFill>
                  <a:srgbClr val="00B0F0"/>
                </a:solidFill>
              </a:rPr>
              <a:t>как </a:t>
            </a:r>
            <a:r>
              <a:rPr lang="ru-RU" dirty="0" smtClean="0">
                <a:solidFill>
                  <a:srgbClr val="00B0F0"/>
                </a:solidFill>
              </a:rPr>
              <a:t>в капле воды отражается солнце, так в детях отражается нравственная </a:t>
            </a:r>
            <a:r>
              <a:rPr lang="ru-RU" smtClean="0">
                <a:solidFill>
                  <a:srgbClr val="00B0F0"/>
                </a:solidFill>
              </a:rPr>
              <a:t>чистота </a:t>
            </a:r>
            <a:br>
              <a:rPr lang="ru-RU" smtClean="0">
                <a:solidFill>
                  <a:srgbClr val="00B0F0"/>
                </a:solidFill>
              </a:rPr>
            </a:br>
            <a:r>
              <a:rPr lang="ru-RU" smtClean="0">
                <a:solidFill>
                  <a:srgbClr val="00B0F0"/>
                </a:solidFill>
              </a:rPr>
              <a:t>матери </a:t>
            </a:r>
            <a:r>
              <a:rPr lang="ru-RU" dirty="0" smtClean="0">
                <a:solidFill>
                  <a:srgbClr val="00B0F0"/>
                </a:solidFill>
              </a:rPr>
              <a:t>и отца.»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В.А. Сухомлинский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404664"/>
            <a:ext cx="8435280" cy="58785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  <a:buNone/>
            </a:pPr>
            <a:endParaRPr lang="ru-RU" i="1" dirty="0" smtClean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Воспитывать - не значит говорить детям хорошие слова, наставлять и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назидать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их,</a:t>
            </a:r>
          </a:p>
          <a:p>
            <a:pPr lvl="0" algn="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прежде всего самому жить по-человечески. </a:t>
            </a:r>
            <a:endParaRPr lang="ru-RU" sz="16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pPr lvl="0" algn="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Кто хочет исполнить свой долг относительно детей, тот должен начать </a:t>
            </a:r>
          </a:p>
          <a:p>
            <a:pPr lvl="0" algn="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воспитание с самого себя. </a:t>
            </a:r>
            <a:endParaRPr lang="ru-RU" sz="16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ru-RU" i="1" dirty="0" smtClean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ru-RU" i="1" dirty="0" smtClean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/А. Н. Острогорский </a:t>
            </a:r>
            <a:endParaRPr lang="ru-RU" sz="4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Административная ответственность несовершеннолетних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323528" y="1854698"/>
            <a:ext cx="864096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dirty="0" smtClean="0"/>
              <a:t>Под </a:t>
            </a:r>
            <a:r>
              <a:rPr lang="ru-RU" sz="2000" b="1" dirty="0" smtClean="0"/>
              <a:t>административной ответственностью</a:t>
            </a:r>
            <a:r>
              <a:rPr lang="ru-RU" sz="2000" dirty="0" smtClean="0"/>
              <a:t> понимается применение наказания к лицам, совершившим административное правонарушение (т.е оказать воспитательное воздействие на правонарушителя и предотвратить совершение повторных преступлений).</a:t>
            </a:r>
          </a:p>
          <a:p>
            <a:r>
              <a:rPr lang="ru-RU" sz="2000" dirty="0" smtClean="0"/>
              <a:t>	</a:t>
            </a:r>
            <a:r>
              <a:rPr lang="ru-RU" sz="2000" b="1" dirty="0" smtClean="0"/>
              <a:t>Административное правонарушение</a:t>
            </a:r>
            <a:r>
              <a:rPr lang="ru-RU" sz="2000" dirty="0" smtClean="0"/>
              <a:t> – противоправное, виновное действие лица, за которое </a:t>
            </a:r>
            <a:r>
              <a:rPr lang="ru-RU" sz="2000" dirty="0" err="1" smtClean="0"/>
              <a:t>КоАП</a:t>
            </a:r>
            <a:r>
              <a:rPr lang="ru-RU" sz="2000" dirty="0" smtClean="0"/>
              <a:t> РФ установлена административная ответственность.</a:t>
            </a:r>
          </a:p>
          <a:p>
            <a:r>
              <a:rPr lang="ru-RU" sz="2000" dirty="0" smtClean="0"/>
              <a:t> </a:t>
            </a:r>
          </a:p>
          <a:p>
            <a:r>
              <a:rPr lang="ru-RU" sz="2000" dirty="0" smtClean="0"/>
              <a:t> </a:t>
            </a:r>
            <a:r>
              <a:rPr lang="ru-RU" sz="2000" dirty="0" smtClean="0">
                <a:solidFill>
                  <a:srgbClr val="FF0000"/>
                </a:solidFill>
              </a:rPr>
              <a:t>Административной ответственности </a:t>
            </a:r>
            <a:r>
              <a:rPr lang="ru-RU" sz="2000" b="1" dirty="0" smtClean="0">
                <a:solidFill>
                  <a:srgbClr val="FF0000"/>
                </a:solidFill>
              </a:rPr>
              <a:t>подлежит лицо, достигшее 16 лет. </a:t>
            </a:r>
            <a:r>
              <a:rPr lang="ru-RU" sz="2000" dirty="0" smtClean="0">
                <a:solidFill>
                  <a:srgbClr val="FF0000"/>
                </a:solidFill>
              </a:rPr>
              <a:t>До 16 лет за совершение правонарушения  несут ответственность его родители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- дела об административных правонарушениях, совершенные несовершеннолетними, рассматриваются на Комиссиях по делам несовершеннолетних и защите их прав.</a:t>
            </a:r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Административные правонарушения, посягающие на общественный порядок и общественную безопасность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sz="4000" dirty="0" smtClean="0">
                <a:solidFill>
                  <a:srgbClr val="C00000"/>
                </a:solidFill>
                <a:latin typeface="Arial" pitchFamily="34" charset="0"/>
              </a:rPr>
              <a:t/>
            </a:r>
            <a:br>
              <a:rPr lang="ru-RU" sz="4000" dirty="0" smtClean="0">
                <a:solidFill>
                  <a:srgbClr val="C00000"/>
                </a:solidFill>
                <a:latin typeface="Arial" pitchFamily="34" charset="0"/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7169" name="Group 1"/>
          <p:cNvGrpSpPr>
            <a:grpSpLocks noChangeAspect="1"/>
          </p:cNvGrpSpPr>
          <p:nvPr/>
        </p:nvGrpSpPr>
        <p:grpSpPr bwMode="auto">
          <a:xfrm>
            <a:off x="0" y="0"/>
            <a:ext cx="9144000" cy="6858000"/>
            <a:chOff x="2308" y="673"/>
            <a:chExt cx="7200" cy="4320"/>
          </a:xfrm>
        </p:grpSpPr>
        <p:sp>
          <p:nvSpPr>
            <p:cNvPr id="7175" name="AutoShape 7"/>
            <p:cNvSpPr>
              <a:spLocks noChangeAspect="1" noChangeArrowheads="1"/>
            </p:cNvSpPr>
            <p:nvPr/>
          </p:nvSpPr>
          <p:spPr bwMode="auto">
            <a:xfrm>
              <a:off x="2308" y="673"/>
              <a:ext cx="7200" cy="432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74" name="Text Box 6"/>
            <p:cNvSpPr txBox="1">
              <a:spLocks noChangeArrowheads="1"/>
            </p:cNvSpPr>
            <p:nvPr/>
          </p:nvSpPr>
          <p:spPr bwMode="auto">
            <a:xfrm>
              <a:off x="2923" y="1589"/>
              <a:ext cx="2370" cy="88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1" i="0" u="sng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Мелкое хулиганство</a:t>
              </a:r>
              <a:endPara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-нецензурная брань</a:t>
              </a:r>
              <a:endPara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-приставание к гражданам</a:t>
              </a:r>
              <a:endPara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73" name="Text Box 5"/>
            <p:cNvSpPr txBox="1">
              <a:spLocks noChangeArrowheads="1"/>
            </p:cNvSpPr>
            <p:nvPr/>
          </p:nvSpPr>
          <p:spPr bwMode="auto">
            <a:xfrm>
              <a:off x="6347" y="1589"/>
              <a:ext cx="2722" cy="10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sng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Распитие пива, </a:t>
              </a:r>
              <a:r>
                <a:rPr kumimoji="0" lang="ru-RU" sz="2000" b="1" i="0" u="sng" strike="noStrike" cap="none" normalizeH="0" baseline="0" dirty="0" err="1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спиртосод</a:t>
              </a:r>
              <a:r>
                <a:rPr kumimoji="0" lang="ru-RU" sz="2000" b="1" i="0" u="sng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. продукции, употребление </a:t>
              </a:r>
              <a:r>
                <a:rPr kumimoji="0" lang="ru-RU" sz="2000" b="1" i="0" u="sng" strike="noStrike" cap="none" normalizeH="0" baseline="0" dirty="0" err="1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наркот</a:t>
              </a:r>
              <a:r>
                <a:rPr kumimoji="0" lang="ru-RU" sz="2000" b="1" i="0" u="sng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. </a:t>
              </a:r>
              <a:r>
                <a:rPr kumimoji="0" lang="ru-RU" sz="2000" b="1" i="0" u="sng" strike="noStrike" cap="none" normalizeH="0" baseline="0" dirty="0" err="1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психотроп</a:t>
              </a:r>
              <a:r>
                <a:rPr kumimoji="0" lang="ru-RU" sz="2000" b="1" i="0" u="sng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. </a:t>
              </a:r>
              <a:r>
                <a:rPr kumimoji="0" lang="ru-RU" sz="2000" b="1" i="0" u="sng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веществ</a:t>
              </a:r>
              <a:endPara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72" name="Text Box 4"/>
            <p:cNvSpPr txBox="1">
              <a:spLocks noChangeArrowheads="1"/>
            </p:cNvSpPr>
            <p:nvPr/>
          </p:nvSpPr>
          <p:spPr bwMode="auto">
            <a:xfrm>
              <a:off x="2960" y="3014"/>
              <a:ext cx="2372" cy="6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sng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Появление в состоянии </a:t>
              </a:r>
              <a:r>
                <a:rPr kumimoji="0" lang="ru-RU" sz="2000" b="1" i="0" u="sng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опьянения</a:t>
              </a:r>
              <a:endPara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71" name="Text Box 3"/>
            <p:cNvSpPr txBox="1">
              <a:spLocks noChangeArrowheads="1"/>
            </p:cNvSpPr>
            <p:nvPr/>
          </p:nvSpPr>
          <p:spPr bwMode="auto">
            <a:xfrm>
              <a:off x="6135" y="3060"/>
              <a:ext cx="2986" cy="108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1" i="0" u="sng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Появление в состоянии опьянения до 16 лет, а так же распитие </a:t>
              </a:r>
              <a:r>
                <a:rPr kumimoji="0" lang="ru-RU" b="1" i="0" u="sng" strike="noStrike" cap="none" normalizeH="0" baseline="0" dirty="0" err="1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алког</a:t>
              </a:r>
              <a:r>
                <a:rPr kumimoji="0" lang="ru-RU" b="1" i="0" u="sng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., </a:t>
              </a:r>
              <a:r>
                <a:rPr kumimoji="0" lang="ru-RU" b="1" i="0" u="sng" strike="noStrike" cap="none" normalizeH="0" baseline="0" dirty="0" err="1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спиртосод</a:t>
              </a:r>
              <a:r>
                <a:rPr kumimoji="0" lang="ru-RU" b="1" i="0" u="sng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. продукции, употребление </a:t>
              </a:r>
              <a:r>
                <a:rPr kumimoji="0" lang="ru-RU" b="1" i="0" u="sng" strike="noStrike" cap="none" normalizeH="0" baseline="0" dirty="0" err="1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наркот</a:t>
              </a:r>
              <a:r>
                <a:rPr kumimoji="0" lang="ru-RU" b="1" i="0" u="sng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. </a:t>
              </a:r>
              <a:r>
                <a:rPr kumimoji="0" lang="ru-RU" b="1" i="0" u="sng" strike="noStrike" cap="none" normalizeH="0" baseline="0" dirty="0" err="1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психотроп</a:t>
              </a:r>
              <a:r>
                <a:rPr kumimoji="0" lang="ru-RU" b="1" i="0" u="sng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. веществ</a:t>
              </a:r>
              <a:endPara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70" name="Text Box 2"/>
            <p:cNvSpPr txBox="1">
              <a:spLocks noChangeArrowheads="1"/>
            </p:cNvSpPr>
            <p:nvPr/>
          </p:nvSpPr>
          <p:spPr bwMode="auto">
            <a:xfrm>
              <a:off x="3796" y="940"/>
              <a:ext cx="4655" cy="39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Административная ответственность</a:t>
              </a:r>
              <a:endPara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20688"/>
            <a:ext cx="8496944" cy="51398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Уголовная ответственность</a:t>
            </a:r>
            <a:endParaRPr lang="ru-RU" sz="4000" b="1" dirty="0" smtClean="0">
              <a:solidFill>
                <a:srgbClr val="FF0000"/>
              </a:solidFill>
            </a:endParaRPr>
          </a:p>
          <a:p>
            <a:r>
              <a:rPr lang="ru-RU" sz="4000" dirty="0" smtClean="0"/>
              <a:t> -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согласно 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УК РФ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несовершеннолетним является лицо, достигшее 14 лет и не достигшее 18 лет на момент совершения преступления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уголовная ответственность как правило, наступает с 16 лет, за исключением некоторых статей.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с 14 лет наступает уголовная ответственность за совершение следующих преступлений: 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052736"/>
            <a:ext cx="9144000" cy="553997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о   Убийство (ст. 105 УК РФ),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о    умышленное причинение тяжкого вреда здоровью (ст. 111 УК РФ),   умышленное причинение средней тяжести вреда здоровью (ст. 112 УК РФ),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о    похищение человека (ст. 126 УК РФ),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о    изнасилование(ст. 131 УК РФ),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о    насильственные действия сексуального характера (ст. 132 УК РФ),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о    кража (ст. 158 УК РФ),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о    грабеж (ст. 161 УК РФ),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о    разбой (ст. 162 УК РФ),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о    вымогательство(ст. 163 УК РФ),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   неправомерное завладение автомобилем или иным транспортным средством без цели хищения (ст. 166 УК РФ),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88640"/>
            <a:ext cx="9144000" cy="609397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о    умышленное уничтожение или повреждение имущества при отягчающих обстоятельствах (ст. 167 УК РФ),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о    терроризм (ст. 205 УК РФ),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о    захват заложника (ст. 206 УК РФ),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о    заведомо ложное сообщение об акте терроризма (ст. 207 УК РФ),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о    хулиганство при отягчающих обстоятельствах (ч.2,3 ст. 213УК РФ),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о    вандализм (ст. 214УК РФ),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о    хищение либо вымогательство оружия, боеприпасов, взрывчатых веществ и взрывных устройств (ст. 226 УК РФ),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о    хищение либо вымогательство наркотических средств или психотропных веществ (ст. 229 УК РФ),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о    приведение в негодность транспортных средств или путей сообщения (ст.267 УК РФ) (статья 20 УК РФ ч. 1.2.).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Виды наказаний, назначаемых несовершеннолетним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628800"/>
            <a:ext cx="7488832" cy="326698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а) штраф;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б) лишение права заниматься определенной деятельностью;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в) обязательные работы;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г) исправительные работы;</a:t>
            </a:r>
          </a:p>
          <a:p>
            <a:pPr>
              <a:lnSpc>
                <a:spcPct val="150000"/>
              </a:lnSpc>
            </a:pP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д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 ограничение свободы;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(п. "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д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" в ред. Федерального </a:t>
            </a:r>
            <a:r>
              <a:rPr lang="ru-RU" sz="2000" dirty="0" smtClean="0">
                <a:latin typeface="Arial" pitchFamily="34" charset="0"/>
                <a:cs typeface="Arial" pitchFamily="34" charset="0"/>
                <a:hlinkClick r:id="rId2" tooltip="Федеральный закон от 27.12.2009 N 377-ФЗ &quot;О внесении изменений в отдельные законодательные акты Российской Федерации в связи с введением в действие положений Уголовного кодекса Российской Федерации и Уголовно-исполнительного кодекса Российской Федерации о"/>
              </a:rPr>
              <a:t>закона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от 27.12.2009 N 377-ФЗ)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е) лишение свободы на определенный срок.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71800" y="5373216"/>
            <a:ext cx="5976664" cy="1015663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Лица, не достигшие возраста уголовной и административной ответственности, ставятся на профилактический учет в ОДН ОВД. 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285</Words>
  <Application>Microsoft Office PowerPoint</Application>
  <PresentationFormat>Экран (4:3)</PresentationFormat>
  <Paragraphs>49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Уголовная и административная ответственность несовершеннолетних</vt:lpstr>
      <vt:lpstr>Слайд 2</vt:lpstr>
      <vt:lpstr>Административная ответственность несовершеннолетних</vt:lpstr>
      <vt:lpstr>Административные правонарушения, посягающие на общественный порядок и общественную безопасность</vt:lpstr>
      <vt:lpstr> </vt:lpstr>
      <vt:lpstr>Слайд 6</vt:lpstr>
      <vt:lpstr>с 14 лет наступает уголовная ответственность за совершение следующих преступлений: </vt:lpstr>
      <vt:lpstr>Слайд 8</vt:lpstr>
      <vt:lpstr>Виды наказаний, назначаемых несовершеннолетним </vt:lpstr>
      <vt:lpstr> Анализ правонарушений и преступлений среди невосершеннолетних школы</vt:lpstr>
      <vt:lpstr>  Родители обязаны: - обеспечивать и защищать права и интересы своих детей;  - воспитывать детей, исключая пренебрежительное, жестокое, грубое, унижающее человеческое достоинство обращение;  - обеспечивать детям получение среднего образования;  - выполнять Устав образовательного учреждения;  - создавать благоприятные условия для выполнения домашних заданий и самообразования ребенка;  - несут ответственность за обеспечение ребенка необходимыми средствами обучения и воспитания;  - совместно со школой контролировать обучение ребенка, поведение его в школе и вне ее, в общественных местах;  - посещают родительские собрания;  </vt:lpstr>
      <vt:lpstr>«Ребенок – зеркало семьи;  как в капле воды отражается солнце, так в детях отражается нравственная чистота  матери и отца.»  В.А. Сухомлинский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Уголовная и административная ответственность несовершеннолетних</dc:title>
  <dc:creator>Сахнова С. А.</dc:creator>
  <cp:lastModifiedBy>Andrei</cp:lastModifiedBy>
  <cp:revision>26</cp:revision>
  <dcterms:modified xsi:type="dcterms:W3CDTF">2015-09-25T14:44:01Z</dcterms:modified>
</cp:coreProperties>
</file>